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redericka the Great"/>
      <p:regular r:id="rId14"/>
    </p:embeddedFont>
    <p:embeddedFont>
      <p:font typeface="Old Standard TT"/>
      <p:regular r:id="rId15"/>
      <p:bold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regular.fntdata"/><Relationship Id="rId14" Type="http://schemas.openxmlformats.org/officeDocument/2006/relationships/font" Target="fonts/FrederickatheGreat-regular.fntdata"/><Relationship Id="rId17" Type="http://schemas.openxmlformats.org/officeDocument/2006/relationships/font" Target="fonts/OldStandardTT-italic.fntdata"/><Relationship Id="rId16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b3db47408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b3db4740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3db47408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3db474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330148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2330148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cenicandlighting.com/lightlab/" TargetMode="External"/><Relationship Id="rId4" Type="http://schemas.openxmlformats.org/officeDocument/2006/relationships/hyperlink" Target="https://www.bensound.com/" TargetMode="External"/><Relationship Id="rId5" Type="http://schemas.openxmlformats.org/officeDocument/2006/relationships/hyperlink" Target="https://scenicandlighting.com/lightlab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creencastify.com/" TargetMode="External"/><Relationship Id="rId4" Type="http://schemas.openxmlformats.org/officeDocument/2006/relationships/hyperlink" Target="https://www.screencastify.com/" TargetMode="External"/><Relationship Id="rId10" Type="http://schemas.openxmlformats.org/officeDocument/2006/relationships/image" Target="../media/image1.png"/><Relationship Id="rId9" Type="http://schemas.openxmlformats.org/officeDocument/2006/relationships/hyperlink" Target="http://drive.google.com/file/d/1tYiZMRk4JjH9FJ1wv6gScqL-JAtSb6rg/view" TargetMode="External"/><Relationship Id="rId5" Type="http://schemas.openxmlformats.org/officeDocument/2006/relationships/hyperlink" Target="https://scenicandlighting.com/lightlab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bensound.com/" TargetMode="External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cenicandlighting.com/gobos/" TargetMode="External"/><Relationship Id="rId4" Type="http://schemas.openxmlformats.org/officeDocument/2006/relationships/hyperlink" Target="https://scenicandlighting.com/gobos/" TargetMode="External"/><Relationship Id="rId5" Type="http://schemas.openxmlformats.org/officeDocument/2006/relationships/hyperlink" Target="http://bbcsfx.acropolis.org.uk/" TargetMode="External"/><Relationship Id="rId6" Type="http://schemas.openxmlformats.org/officeDocument/2006/relationships/hyperlink" Target="https://blog.storyblocks.com/inspiration/foley-sfx-everyday-household-objects/" TargetMode="External"/><Relationship Id="rId7" Type="http://schemas.openxmlformats.org/officeDocument/2006/relationships/hyperlink" Target="https://scenicandlighting.com/gobo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enicandlighting.com/gobos/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://bbcsfx.acropolis.org.uk/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://drive.google.com/file/d/13eMH2HhlzE5xYgf3Y4n3HcKFFLOpMc5H/view" TargetMode="External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creencastify.com/" TargetMode="External"/><Relationship Id="rId4" Type="http://schemas.openxmlformats.org/officeDocument/2006/relationships/hyperlink" Target="https://youtu.be/uuJ2lF9RkgE" TargetMode="External"/><Relationship Id="rId10" Type="http://schemas.openxmlformats.org/officeDocument/2006/relationships/hyperlink" Target="https://scenicandlighting.com/gobos/" TargetMode="External"/><Relationship Id="rId9" Type="http://schemas.openxmlformats.org/officeDocument/2006/relationships/hyperlink" Target="https://scenicandlighting.com/lightlab/" TargetMode="External"/><Relationship Id="rId5" Type="http://schemas.openxmlformats.org/officeDocument/2006/relationships/hyperlink" Target="https://chrome.google.com/webstore/detail/audio-editor-music-editor/dfmpaemifkgbnlgcccccnfjjkeiikeie?hl=en" TargetMode="External"/><Relationship Id="rId6" Type="http://schemas.openxmlformats.org/officeDocument/2006/relationships/hyperlink" Target="https://www.bensound.com/" TargetMode="External"/><Relationship Id="rId7" Type="http://schemas.openxmlformats.org/officeDocument/2006/relationships/hyperlink" Target="https://blog.storyblocks.com/inspiration/foley-sfx-everyday-household-objects/" TargetMode="External"/><Relationship Id="rId8" Type="http://schemas.openxmlformats.org/officeDocument/2006/relationships/hyperlink" Target="http://bbcsfx.acropolis.org.uk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2600" y="1077550"/>
            <a:ext cx="9606324" cy="23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"/>
            <a:ext cx="5254224" cy="36998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type="ctrTitle"/>
          </p:nvPr>
        </p:nvSpPr>
        <p:spPr>
          <a:xfrm>
            <a:off x="512700" y="1975575"/>
            <a:ext cx="8299200" cy="1522800"/>
          </a:xfrm>
          <a:prstGeom prst="rect">
            <a:avLst/>
          </a:prstGeom>
          <a:effectLst>
            <a:outerShdw blurRad="57150" rotWithShape="0" algn="bl" dir="5400000" dist="1333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Lighting</a:t>
            </a:r>
            <a:r>
              <a:rPr lang="en">
                <a:solidFill>
                  <a:srgbClr val="000000"/>
                </a:solidFill>
              </a:rPr>
              <a:t>  </a:t>
            </a:r>
            <a:r>
              <a:rPr lang="en">
                <a:solidFill>
                  <a:srgbClr val="FFFFFF"/>
                </a:solidFill>
              </a:rPr>
              <a:t>&amp; </a:t>
            </a:r>
            <a:r>
              <a:rPr b="1" i="1" lang="en">
                <a:solidFill>
                  <a:srgbClr val="FFFFFF"/>
                </a:solidFill>
              </a:rPr>
              <a:t>Sound</a:t>
            </a:r>
            <a:r>
              <a:rPr lang="en">
                <a:solidFill>
                  <a:srgbClr val="FFFFFF"/>
                </a:solidFill>
              </a:rPr>
              <a:t> project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Production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Mr. Donovan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90250" y="526350"/>
            <a:ext cx="795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We will now merge what we’ve learned in the areas of Sound &amp; Lighting Design in two fun projects!</a:t>
            </a:r>
            <a:endParaRPr sz="5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DESIGN 1: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Color/Light </a:t>
            </a:r>
            <a:r>
              <a:rPr lang="en" sz="3900"/>
              <a:t>with</a:t>
            </a:r>
            <a:r>
              <a:rPr lang="en"/>
              <a:t> Music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create a </a:t>
            </a:r>
            <a:r>
              <a:rPr b="1" lang="en"/>
              <a:t>mood</a:t>
            </a:r>
            <a:r>
              <a:rPr lang="en"/>
              <a:t> with </a:t>
            </a:r>
            <a:r>
              <a:rPr b="1" lang="en"/>
              <a:t>light</a:t>
            </a:r>
            <a:r>
              <a:rPr lang="en"/>
              <a:t>, </a:t>
            </a:r>
            <a:r>
              <a:rPr b="1" lang="en"/>
              <a:t>color</a:t>
            </a:r>
            <a:r>
              <a:rPr lang="en"/>
              <a:t> and </a:t>
            </a:r>
            <a:r>
              <a:rPr b="1" lang="en"/>
              <a:t>music</a:t>
            </a:r>
            <a:endParaRPr b="1"/>
          </a:p>
        </p:txBody>
      </p:sp>
      <p:sp>
        <p:nvSpPr>
          <p:cNvPr id="74" name="Google Shape;74;p15"/>
          <p:cNvSpPr/>
          <p:nvPr/>
        </p:nvSpPr>
        <p:spPr>
          <a:xfrm>
            <a:off x="4814325" y="4279400"/>
            <a:ext cx="1001100" cy="37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896600" y="576075"/>
            <a:ext cx="3936300" cy="4169400"/>
          </a:xfrm>
          <a:prstGeom prst="rect">
            <a:avLst/>
          </a:prstGeom>
          <a:effectLst>
            <a:outerShdw blurRad="57150" rotWithShape="0" algn="bl" dir="5400000" dist="1714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around with the </a:t>
            </a:r>
            <a:r>
              <a:rPr b="1" lang="en" u="sng">
                <a:solidFill>
                  <a:schemeClr val="accent5"/>
                </a:solidFill>
                <a:highlight>
                  <a:srgbClr val="FFF2CC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Color/Light Lab</a:t>
            </a:r>
            <a:r>
              <a:rPr lang="en">
                <a:solidFill>
                  <a:srgbClr val="666666"/>
                </a:solidFill>
              </a:rPr>
              <a:t> </a:t>
            </a:r>
            <a:endParaRPr b="1" u="sng">
              <a:solidFill>
                <a:srgbClr val="FFFFFF"/>
              </a:solidFill>
              <a:highlight>
                <a:srgbClr val="FFE599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a </a:t>
            </a:r>
            <a:r>
              <a:rPr b="1" lang="en"/>
              <a:t>SONG</a:t>
            </a:r>
            <a:r>
              <a:rPr lang="en"/>
              <a:t> that </a:t>
            </a:r>
            <a:r>
              <a:rPr lang="en"/>
              <a:t>evokes</a:t>
            </a:r>
            <a:r>
              <a:rPr lang="en"/>
              <a:t> a specific feel/emotion, etc. </a:t>
            </a:r>
            <a:r>
              <a:rPr b="1" i="1" lang="en" u="sng">
                <a:solidFill>
                  <a:schemeClr val="hlink"/>
                </a:solidFill>
                <a:hlinkClick r:id="rId4"/>
              </a:rPr>
              <a:t>Royalty-free instrumental music</a:t>
            </a:r>
            <a:endParaRPr b="1" i="1" sz="17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the song, and manipulate the </a:t>
            </a:r>
            <a:r>
              <a:rPr b="1" lang="en" u="sng">
                <a:solidFill>
                  <a:schemeClr val="hlink"/>
                </a:solidFill>
                <a:highlight>
                  <a:srgbClr val="FFF2CC"/>
                </a:highlight>
                <a:hlinkClick r:id="rId5"/>
              </a:rPr>
              <a:t>Color/Light Lab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/>
              <a:t>as it plays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your screen as you execute lighting to your music, then insert the finished video into a slideshow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Explain your design choices in a separate slide</a:t>
            </a:r>
            <a:endParaRPr i="1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507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/>
              <a:t>Expectations</a:t>
            </a:r>
            <a:r>
              <a:rPr lang="en" sz="2800"/>
              <a:t> (Color/Music)</a:t>
            </a:r>
            <a:endParaRPr sz="28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987550"/>
            <a:ext cx="3999900" cy="3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You may play and light the whole song if you like, but you MUST record at least ONE MINUTE of your design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There MUST be at least THREE significant changes in lighting. Changes can be in color, in brightness/darkness, in speed of light… The song should be your guide!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The</a:t>
            </a:r>
            <a:r>
              <a:rPr i="1" lang="en" sz="1600">
                <a:solidFill>
                  <a:schemeClr val="accent1"/>
                </a:solidFill>
              </a:rPr>
              <a:t> </a:t>
            </a:r>
            <a:r>
              <a:rPr lang="en" sz="1600" u="sng">
                <a:solidFill>
                  <a:schemeClr val="lt1"/>
                </a:solidFill>
                <a:highlight>
                  <a:srgbClr val="E06666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SCREENCASTIFY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600">
                <a:solidFill>
                  <a:srgbClr val="000000"/>
                </a:solidFill>
              </a:rPr>
              <a:t>extension allows you to record your screen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AutoNum type="arabicPeriod"/>
            </a:pPr>
            <a:r>
              <a:rPr lang="en" sz="1600"/>
              <a:t>Take a look at my example</a:t>
            </a:r>
            <a:endParaRPr sz="1600"/>
          </a:p>
        </p:txBody>
      </p:sp>
      <p:pic>
        <p:nvPicPr>
          <p:cNvPr id="82" name="Google Shape;82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7996" r="8005" t="0"/>
          <a:stretch/>
        </p:blipFill>
        <p:spPr>
          <a:xfrm>
            <a:off x="4705150" y="342525"/>
            <a:ext cx="2035798" cy="19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15142" r="15142" t="0"/>
          <a:stretch/>
        </p:blipFill>
        <p:spPr>
          <a:xfrm>
            <a:off x="6796425" y="342525"/>
            <a:ext cx="2035800" cy="19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278100" y="4243625"/>
            <a:ext cx="1632300" cy="68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 title="Light_Color_Music example.webm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61750" y="2363000"/>
            <a:ext cx="3497024" cy="26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DESIGN 2: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Lighting </a:t>
            </a:r>
            <a:r>
              <a:rPr lang="en" sz="4000"/>
              <a:t>(Gobos)</a:t>
            </a:r>
            <a:r>
              <a:rPr lang="en"/>
              <a:t> </a:t>
            </a:r>
            <a:r>
              <a:rPr lang="en" sz="2000"/>
              <a:t>with</a:t>
            </a:r>
            <a:r>
              <a:rPr lang="en"/>
              <a:t> Sound Effects</a:t>
            </a:r>
            <a:endParaRPr/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create a </a:t>
            </a:r>
            <a:r>
              <a:rPr b="1" lang="en"/>
              <a:t>mood</a:t>
            </a:r>
            <a:r>
              <a:rPr lang="en"/>
              <a:t> with </a:t>
            </a:r>
            <a:r>
              <a:rPr b="1" lang="en"/>
              <a:t>light</a:t>
            </a:r>
            <a:r>
              <a:rPr lang="en"/>
              <a:t>, </a:t>
            </a:r>
            <a:r>
              <a:rPr b="1" lang="en"/>
              <a:t>shadows</a:t>
            </a:r>
            <a:r>
              <a:rPr lang="en"/>
              <a:t>, 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sound effects</a:t>
            </a:r>
            <a:endParaRPr b="1"/>
          </a:p>
        </p:txBody>
      </p:sp>
      <p:sp>
        <p:nvSpPr>
          <p:cNvPr id="92" name="Google Shape;92;p17"/>
          <p:cNvSpPr/>
          <p:nvPr/>
        </p:nvSpPr>
        <p:spPr>
          <a:xfrm>
            <a:off x="4814325" y="4279400"/>
            <a:ext cx="1001100" cy="37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745725" y="576075"/>
            <a:ext cx="4196100" cy="4169400"/>
          </a:xfrm>
          <a:prstGeom prst="rect">
            <a:avLst/>
          </a:prstGeom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around with this </a:t>
            </a:r>
            <a:r>
              <a:rPr b="1" lang="en" sz="1500" u="sng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b="1" lang="en" sz="1500" u="sng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OBO LAB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Find/record sound effects to go along with the scene you’ve set </a:t>
            </a:r>
            <a:r>
              <a:rPr b="1" i="1" lang="en" u="sng">
                <a:solidFill>
                  <a:schemeClr val="hlink"/>
                </a:solidFill>
                <a:hlinkClick r:id="rId5"/>
              </a:rPr>
              <a:t>SFX Library</a:t>
            </a:r>
            <a:r>
              <a:rPr b="1" i="1" lang="en"/>
              <a:t>   </a:t>
            </a:r>
            <a:r>
              <a:rPr b="1" i="1" lang="en" u="sng">
                <a:solidFill>
                  <a:schemeClr val="hlink"/>
                </a:solidFill>
                <a:hlinkClick r:id="rId6"/>
              </a:rPr>
              <a:t>Foley SXF ideas</a:t>
            </a:r>
            <a:endParaRPr b="1"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Insert a screenshot of your finished design from the </a:t>
            </a:r>
            <a:r>
              <a:rPr b="1" lang="en" sz="1500" u="sng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GOBO LAB</a:t>
            </a:r>
            <a:r>
              <a:rPr lang="en"/>
              <a:t> in your slideshow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Insert an audio file somewhere small but visible on your slide as well to be played with the visual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Explain your design choices in a separate slide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43125" y="84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Expectations</a:t>
            </a:r>
            <a:r>
              <a:rPr lang="en"/>
              <a:t> (Gobo/SFX)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64600" y="697875"/>
            <a:ext cx="4407300" cy="38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You must have at least: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</a:pPr>
            <a:r>
              <a:rPr b="1" lang="en" sz="1600"/>
              <a:t>ONE sustained sound</a:t>
            </a:r>
            <a:r>
              <a:rPr lang="en" sz="1600"/>
              <a:t> (rain, crackling fire, wind, party sounds, etc.) This should last at least 30 seconds)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</a:pPr>
            <a:r>
              <a:rPr b="1" lang="en" sz="1600"/>
              <a:t>ONE isolated effect</a:t>
            </a:r>
            <a:r>
              <a:rPr lang="en" sz="1600"/>
              <a:t> (thunder, glass breaking, scream, laughter, etc.)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You may record using Screencastify and manipulate the gobos to go along with your effects if you like, but this is NOT required. A still image (screenshot) is fine. </a:t>
            </a:r>
            <a:r>
              <a:rPr i="1" lang="en" sz="1600"/>
              <a:t>(*If you go the moving picture route, consider utilizing the “blackout” feature)</a:t>
            </a:r>
            <a:endParaRPr i="1" sz="1600"/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AutoNum type="arabicPeriod"/>
            </a:pPr>
            <a:r>
              <a:rPr lang="en" sz="1600"/>
              <a:t>My example:</a:t>
            </a:r>
            <a:endParaRPr sz="1600"/>
          </a:p>
        </p:txBody>
      </p:sp>
      <p:pic>
        <p:nvPicPr>
          <p:cNvPr id="100" name="Google Shape;100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4939" r="4930" t="0"/>
          <a:stretch/>
        </p:blipFill>
        <p:spPr>
          <a:xfrm>
            <a:off x="4705150" y="342525"/>
            <a:ext cx="2035799" cy="19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8113" l="0" r="0" t="18107"/>
          <a:stretch/>
        </p:blipFill>
        <p:spPr>
          <a:xfrm>
            <a:off x="6796425" y="342525"/>
            <a:ext cx="2035801" cy="194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961400" y="4394300"/>
            <a:ext cx="3099900" cy="61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 title="Gobo_SFX.webm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8200" y="2368051"/>
            <a:ext cx="3387666" cy="25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512700" y="110225"/>
            <a:ext cx="8118600" cy="10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Resources</a:t>
            </a:r>
            <a:endParaRPr u="sng"/>
          </a:p>
        </p:txBody>
      </p:sp>
      <p:sp>
        <p:nvSpPr>
          <p:cNvPr id="109" name="Google Shape;109;p19"/>
          <p:cNvSpPr txBox="1"/>
          <p:nvPr/>
        </p:nvSpPr>
        <p:spPr>
          <a:xfrm>
            <a:off x="932700" y="1111025"/>
            <a:ext cx="7585200" cy="3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n"/>
              <a:t> </a:t>
            </a:r>
            <a:r>
              <a:rPr lang="en" sz="1600" u="sng">
                <a:solidFill>
                  <a:schemeClr val="lt1"/>
                </a:solidFill>
                <a:highlight>
                  <a:srgbClr val="E06666"/>
                </a:highlight>
                <a:latin typeface="Old Standard TT"/>
                <a:ea typeface="Old Standard TT"/>
                <a:cs typeface="Old Standard TT"/>
                <a:sym typeface="Old Standard T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SCREENCASTIFY</a:t>
            </a:r>
            <a:r>
              <a:rPr lang="en"/>
              <a:t>            </a:t>
            </a:r>
            <a:r>
              <a:rPr b="1" i="1" lang="en" sz="1800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4"/>
              </a:rPr>
              <a:t>Screencastify tutorial</a:t>
            </a:r>
            <a:endParaRPr b="1" i="1"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b="1" i="1" lang="en" sz="1800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5"/>
              </a:rPr>
              <a:t>Audio Editor for Chromebook</a:t>
            </a:r>
            <a:endParaRPr b="1" i="1"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b="1" i="1" lang="en" sz="1800" u="sng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Royalty-free instrumental music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b="1" i="1" lang="en" sz="1800" u="sng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Foley SXF ideas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b="1" i="1" lang="en" sz="1800" u="sng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SFX Library</a:t>
            </a:r>
            <a:endParaRPr sz="18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ld Standard TT"/>
              <a:buChar char="●"/>
            </a:pPr>
            <a:r>
              <a:rPr b="1" lang="en" sz="1900" u="sng">
                <a:solidFill>
                  <a:schemeClr val="accent5"/>
                </a:solidFill>
                <a:highlight>
                  <a:srgbClr val="FFF2CC"/>
                </a:highlight>
                <a:latin typeface="Old Standard TT"/>
                <a:ea typeface="Old Standard TT"/>
                <a:cs typeface="Old Standard TT"/>
                <a:sym typeface="Old Standard T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Color/Light Lab</a:t>
            </a:r>
            <a:endParaRPr sz="1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900"/>
              <a:buFont typeface="Old Standard TT"/>
              <a:buChar char="●"/>
            </a:pPr>
            <a:r>
              <a:rPr b="1" lang="en" sz="1600" u="sng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GOBO LAB</a:t>
            </a:r>
            <a:endParaRPr sz="1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41750" y="526350"/>
            <a:ext cx="8260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FUN!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